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1" r:id="rId10"/>
    <p:sldId id="25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FEA3-9E95-4EA5-89F5-F3CC9A04A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0DB8-9311-4457-BDD8-BECA9BA2F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B28EB-964D-4F2C-8D27-7D3DBED6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1F0E-4DD2-4471-86DA-4E1F4A85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0311C-BA49-4681-A5F7-37E5972D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F837-4064-4877-8658-2965EB41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9DD37-39D7-4AA4-8018-7B1D51B02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39AC8-64E7-4B11-A396-EFA27257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71F8-8310-4E3C-BBD4-143E2D23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9088-BB52-417F-BA6F-1FE88514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9A92F-A248-4316-9AD6-C61B47FAA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A36F8-4B75-4ABA-BD9A-B65439194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F519C-89FE-48EC-A20B-BD2017CC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F9639-34C6-4D54-B361-9DDC0486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301A-7C1F-47FA-89CA-94DF5E1D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D058-4A99-451C-A1EB-0DC5944D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91A0-517F-4508-A543-ED503796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444CE-F652-4DE2-9127-DD3312D8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E9B4-4BD3-4B09-8AEE-E15D7EF3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D594-F27D-4360-93F0-D416B038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2EC5-E12D-4FAD-89D5-118978E5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5F567-1A46-4D2B-8C7F-096C1925C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545FD-0DC7-4490-9DF0-87E7D67B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ABE4E-1F61-4B07-B569-6904A04B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A2F66-FD9B-49D2-A558-1A15108F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7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8229-9699-4106-A78F-CEDB10B4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EFE7E-E99F-474F-8547-3DB800174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C8882-1887-4679-9636-222419F33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84721-346E-4467-937B-2CA3024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AAF69-9BE5-43F6-B124-3FD1E8F3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F0D70-516B-440F-98E6-9A882505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E3DE-EA73-4763-B790-280D416C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A6D45-151F-4C11-8056-D02E441AE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899E2-A31D-4865-88E0-A65B07047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CD7EE-CB76-4EFB-8888-04FD1980F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FFB54-3D43-4069-B517-D46F83F78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FDF1B-C10E-4D02-86BD-1868D042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E4369-DD47-43F7-8D7B-3891D617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32482-A861-4C7D-8949-7F9FF934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7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075D-6776-48E9-B8F7-553C81B0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A136F-930F-4225-A216-1032F220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A0BCF-A7E2-4742-A09A-FCF31AA5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3A4E3-CDDE-4C63-BA9A-BF93F9F0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7F1C8-1C6D-4E50-BF45-CD6D59F3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5D6D5-7153-4104-A536-BC2CDBFE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1CC27-424E-4FAD-83CE-C7AA8791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BB84-3FD7-4E37-9FD0-76855D36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509E-01D0-455D-8A71-E75FC473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F6526-79C3-4690-9A54-346338209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CDA94-E888-4D9B-AA41-5E0A3ACC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F2DAA-55E7-40CF-AA5C-89596529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9E619-242A-42B6-A4E6-3890BE94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0281-C175-4D81-90B3-750A40A6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A0DE1-ACB2-4CC2-B583-EEAD83039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D9305-C908-4080-9FA6-C5A27291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CB2FB-C6B2-4F73-A8B1-547117D9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47BA1-2B8F-439F-A7B5-3CBEC34E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F1BD3-93FA-42DB-9F94-EF00A258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39A7E-AA84-4E0C-896F-60481409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2280-C0B5-4288-9C7E-19ABDE3D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6D4E-E78B-4E60-8F27-F44B56FB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3FB3-E0AE-4395-B2CC-E53C36410E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A7AD3-EEAE-4622-8FD8-8103B880D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A0B7-8B2F-46ED-9758-50724F210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DD73-3769-4298-90A5-4E234E71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AF9DFE-7174-466D-A9D5-07F65921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ro-RO" sz="4700"/>
              <a:t>Reproducerea sexuată la plante</a:t>
            </a:r>
            <a:endParaRPr lang="en-US" sz="4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4BE7-B56E-4753-A390-268CAB586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ro-RO" sz="2000" dirty="0"/>
              <a:t>Prof. Oravetz Kinga</a:t>
            </a:r>
            <a:endParaRPr lang="en-US" sz="2000"/>
          </a:p>
        </p:txBody>
      </p:sp>
      <p:pic>
        <p:nvPicPr>
          <p:cNvPr id="4" name="Picture 4" descr="Imagine similarÄ">
            <a:extLst>
              <a:ext uri="{FF2B5EF4-FFF2-40B4-BE49-F238E27FC236}">
                <a16:creationId xmlns:a16="http://schemas.microsoft.com/office/drawing/2014/main" id="{003DB45C-A194-42DA-86AB-4D721B0C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1" y="193964"/>
            <a:ext cx="11499265" cy="4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5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movement that is involved in the fertilization of plants? -  Quora">
            <a:extLst>
              <a:ext uri="{FF2B5EF4-FFF2-40B4-BE49-F238E27FC236}">
                <a16:creationId xmlns:a16="http://schemas.microsoft.com/office/drawing/2014/main" id="{755D3A72-B807-427C-96B4-D0C5E5A95C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5" y="1690801"/>
            <a:ext cx="7576258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14D6EC-5E17-43ED-A34E-1E207DE4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25"/>
            <a:ext cx="10515600" cy="916189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o-RO" b="1" dirty="0"/>
              <a:t>Polenizarea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191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ine similarÄ">
            <a:extLst>
              <a:ext uri="{FF2B5EF4-FFF2-40B4-BE49-F238E27FC236}">
                <a16:creationId xmlns:a16="http://schemas.microsoft.com/office/drawing/2014/main" id="{C66BF66F-59FA-4FC0-B0F4-5EC489087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FDA1B-E97B-4DB8-8605-B8749C8E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Aplica</a:t>
            </a:r>
            <a:r>
              <a:rPr lang="ro-RO" dirty="0"/>
              <a:t>ț</a:t>
            </a:r>
            <a:r>
              <a:rPr lang="en-US" dirty="0"/>
              <a:t>ii</a:t>
            </a:r>
            <a:br>
              <a:rPr lang="en-US" dirty="0"/>
            </a:br>
            <a:r>
              <a:rPr lang="en-US" dirty="0"/>
              <a:t>-google: virtual flower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1A4D-0ED1-4E3B-AC2E-ACAC0E45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http://www.csu.edu.au/faculty/science/herbarium/floral-formula/safari3/index.html?dhtmlActivation=inplace</a:t>
            </a:r>
          </a:p>
        </p:txBody>
      </p:sp>
    </p:spTree>
    <p:extLst>
      <p:ext uri="{BB962C8B-B14F-4D97-AF65-F5344CB8AC3E}">
        <p14:creationId xmlns:p14="http://schemas.microsoft.com/office/powerpoint/2010/main" val="115088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ini pentru tulip">
            <a:extLst>
              <a:ext uri="{FF2B5EF4-FFF2-40B4-BE49-F238E27FC236}">
                <a16:creationId xmlns:a16="http://schemas.microsoft.com/office/drawing/2014/main" id="{0D5BEA3B-94C1-4561-9564-C1F27453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593745"/>
            <a:ext cx="3425609" cy="34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ini pentru roses bush">
            <a:extLst>
              <a:ext uri="{FF2B5EF4-FFF2-40B4-BE49-F238E27FC236}">
                <a16:creationId xmlns:a16="http://schemas.microsoft.com/office/drawing/2014/main" id="{3E3EE256-2D89-40BF-A1CC-43C3E9DFE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29" y="589887"/>
            <a:ext cx="3433324" cy="34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ine similarÄ">
            <a:extLst>
              <a:ext uri="{FF2B5EF4-FFF2-40B4-BE49-F238E27FC236}">
                <a16:creationId xmlns:a16="http://schemas.microsoft.com/office/drawing/2014/main" id="{89D0D8C9-BF66-4797-ADCF-CE288302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25" y="431957"/>
            <a:ext cx="3423916" cy="37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C6E6F-D822-4209-BCF2-D55986B8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Tipuri de flori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ECFD4-5F72-400B-BB63-D00A87B4CBFC}"/>
              </a:ext>
            </a:extLst>
          </p:cNvPr>
          <p:cNvSpPr txBox="1"/>
          <p:nvPr/>
        </p:nvSpPr>
        <p:spPr>
          <a:xfrm>
            <a:off x="3334328" y="1999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Flori simple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DF8A2-94E2-45A8-825D-101DC2BF6421}"/>
              </a:ext>
            </a:extLst>
          </p:cNvPr>
          <p:cNvSpPr txBox="1"/>
          <p:nvPr/>
        </p:nvSpPr>
        <p:spPr>
          <a:xfrm>
            <a:off x="8975977" y="19992"/>
            <a:ext cx="1822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Inflorescențe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96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ine similarÄ">
            <a:extLst>
              <a:ext uri="{FF2B5EF4-FFF2-40B4-BE49-F238E27FC236}">
                <a16:creationId xmlns:a16="http://schemas.microsoft.com/office/drawing/2014/main" id="{06BA5836-CA61-4887-8ADB-6069AECB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651753"/>
            <a:ext cx="3425609" cy="34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61CC8-1E90-4FC3-B1CE-BDF5902F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38" y="339334"/>
            <a:ext cx="3433324" cy="370581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AC01E0-34DF-48CF-B189-2B17B1121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0" y="363439"/>
            <a:ext cx="3118156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60133-B336-49F1-948D-8D89689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Tipuri de simetrie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707F1-D0A7-40CD-B858-1B1224FF2915}"/>
              </a:ext>
            </a:extLst>
          </p:cNvPr>
          <p:cNvSpPr txBox="1"/>
          <p:nvPr/>
        </p:nvSpPr>
        <p:spPr>
          <a:xfrm>
            <a:off x="1157591" y="416137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Radială (*)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73B13-4659-4F47-997A-99D51CEBC106}"/>
              </a:ext>
            </a:extLst>
          </p:cNvPr>
          <p:cNvSpPr txBox="1"/>
          <p:nvPr/>
        </p:nvSpPr>
        <p:spPr>
          <a:xfrm>
            <a:off x="5405336" y="4138871"/>
            <a:ext cx="157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Bilaterală (</a:t>
            </a:r>
            <a:r>
              <a:rPr lang="en-US" dirty="0"/>
              <a:t>•</a:t>
            </a:r>
            <a:r>
              <a:rPr lang="ro-RO" dirty="0"/>
              <a:t>/</a:t>
            </a:r>
            <a:r>
              <a:rPr lang="en-US" dirty="0"/>
              <a:t>•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86E72-90F2-4675-833A-4D24546D6D01}"/>
              </a:ext>
            </a:extLst>
          </p:cNvPr>
          <p:cNvSpPr txBox="1"/>
          <p:nvPr/>
        </p:nvSpPr>
        <p:spPr>
          <a:xfrm>
            <a:off x="9617412" y="4152280"/>
            <a:ext cx="10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Asimetric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ini pentru floare cartof">
            <a:extLst>
              <a:ext uri="{FF2B5EF4-FFF2-40B4-BE49-F238E27FC236}">
                <a16:creationId xmlns:a16="http://schemas.microsoft.com/office/drawing/2014/main" id="{F548EF4C-5AE2-4DD7-B2AA-B21B44744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B8F95D-9670-4CBF-9C69-09F53B9C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86400"/>
            <a:ext cx="11210925" cy="5756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Sepale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sudate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floarea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cartof</a:t>
            </a:r>
            <a:r>
              <a:rPr lang="ro-RO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o-RO" sz="3600" dirty="0"/>
              <a:t>K </a:t>
            </a:r>
            <a:r>
              <a:rPr lang="ro-RO" sz="3600" baseline="-25000" dirty="0"/>
              <a:t>(5)</a:t>
            </a:r>
            <a:br>
              <a:rPr lang="en-US" dirty="0"/>
            </a:br>
            <a:r>
              <a:rPr lang="ro-RO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3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Imagini pentru cires flori">
            <a:extLst>
              <a:ext uri="{FF2B5EF4-FFF2-40B4-BE49-F238E27FC236}">
                <a16:creationId xmlns:a16="http://schemas.microsoft.com/office/drawing/2014/main" id="{F283749C-7298-4CE7-A007-D6AD1988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7" y="307731"/>
            <a:ext cx="5330182" cy="33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petale liliac">
            <a:extLst>
              <a:ext uri="{FF2B5EF4-FFF2-40B4-BE49-F238E27FC236}">
                <a16:creationId xmlns:a16="http://schemas.microsoft.com/office/drawing/2014/main" id="{489ACBEF-A69E-4B59-8058-F33B15CF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3" y="307731"/>
            <a:ext cx="5455917" cy="33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B7974-6EDD-49D4-B4AB-04B86A95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5400" dirty="0">
                <a:solidFill>
                  <a:srgbClr val="FFFFFF"/>
                </a:solidFill>
              </a:rPr>
              <a:t>Petale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5F9F1-AB0F-4C86-B437-787A23A0F099}"/>
              </a:ext>
            </a:extLst>
          </p:cNvPr>
          <p:cNvSpPr txBox="1"/>
          <p:nvPr/>
        </p:nvSpPr>
        <p:spPr>
          <a:xfrm>
            <a:off x="1498060" y="3832948"/>
            <a:ext cx="2244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Petale cireș - </a:t>
            </a:r>
            <a:r>
              <a:rPr lang="ro-RO" sz="2400" b="1" dirty="0"/>
              <a:t>C </a:t>
            </a:r>
            <a:r>
              <a:rPr lang="ro-RO" sz="2400" b="1" baseline="-25000" dirty="0"/>
              <a:t>5</a:t>
            </a:r>
            <a:r>
              <a:rPr lang="ro-RO" sz="2400" b="1" dirty="0"/>
              <a:t>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9CC54-2E10-43AB-8694-DA0CB533A0AA}"/>
              </a:ext>
            </a:extLst>
          </p:cNvPr>
          <p:cNvSpPr txBox="1"/>
          <p:nvPr/>
        </p:nvSpPr>
        <p:spPr>
          <a:xfrm>
            <a:off x="8117309" y="3790420"/>
            <a:ext cx="205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Petale liliac </a:t>
            </a:r>
            <a:r>
              <a:rPr lang="ro-RO" sz="2400" b="1" dirty="0"/>
              <a:t>C</a:t>
            </a:r>
            <a:r>
              <a:rPr lang="ro-RO" sz="2400" b="1" baseline="-25000" dirty="0"/>
              <a:t>(5)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34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25A4-C795-4EDB-AA15-2C2D8994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927" y="161926"/>
            <a:ext cx="2135909" cy="817130"/>
          </a:xfrm>
          <a:solidFill>
            <a:srgbClr val="FFC000"/>
          </a:solidFill>
        </p:spPr>
        <p:txBody>
          <a:bodyPr/>
          <a:lstStyle/>
          <a:p>
            <a:r>
              <a:rPr lang="ro-RO" dirty="0"/>
              <a:t>Stamina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BA23D-2DF6-42AF-9F37-21281B761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665465"/>
            <a:ext cx="3459780" cy="441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7CA56-0598-47E9-A884-ED66856D2EEE}"/>
              </a:ext>
            </a:extLst>
          </p:cNvPr>
          <p:cNvSpPr txBox="1"/>
          <p:nvPr/>
        </p:nvSpPr>
        <p:spPr>
          <a:xfrm>
            <a:off x="987716" y="1756158"/>
            <a:ext cx="7908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anteră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112D1-17FF-43D9-ADB6-2CCEEB357E33}"/>
              </a:ext>
            </a:extLst>
          </p:cNvPr>
          <p:cNvSpPr txBox="1"/>
          <p:nvPr/>
        </p:nvSpPr>
        <p:spPr>
          <a:xfrm>
            <a:off x="1072291" y="4732511"/>
            <a:ext cx="21758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grăuncioare de polen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B9A1B-F2DE-400D-87E0-0FC73482A75A}"/>
              </a:ext>
            </a:extLst>
          </p:cNvPr>
          <p:cNvSpPr txBox="1"/>
          <p:nvPr/>
        </p:nvSpPr>
        <p:spPr>
          <a:xfrm>
            <a:off x="1937708" y="5220503"/>
            <a:ext cx="9680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filament</a:t>
            </a:r>
            <a:endParaRPr lang="en-US" dirty="0"/>
          </a:p>
        </p:txBody>
      </p:sp>
      <p:pic>
        <p:nvPicPr>
          <p:cNvPr id="7172" name="Picture 4" descr="Imagini pentru flori mar">
            <a:extLst>
              <a:ext uri="{FF2B5EF4-FFF2-40B4-BE49-F238E27FC236}">
                <a16:creationId xmlns:a16="http://schemas.microsoft.com/office/drawing/2014/main" id="{C28525FA-69C5-4CA6-9B05-C012A953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8" y="1637754"/>
            <a:ext cx="3681452" cy="31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ine similarÄ">
            <a:extLst>
              <a:ext uri="{FF2B5EF4-FFF2-40B4-BE49-F238E27FC236}">
                <a16:creationId xmlns:a16="http://schemas.microsoft.com/office/drawing/2014/main" id="{57A9EFB4-D72E-4C0E-8F2D-8FCEEA8E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3" y="1637754"/>
            <a:ext cx="4239491" cy="31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B1B50-56EF-4202-A0D2-543E7F8815C0}"/>
              </a:ext>
            </a:extLst>
          </p:cNvPr>
          <p:cNvSpPr txBox="1"/>
          <p:nvPr/>
        </p:nvSpPr>
        <p:spPr>
          <a:xfrm>
            <a:off x="4212438" y="4943504"/>
            <a:ext cx="182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Stamine măr - </a:t>
            </a:r>
            <a:r>
              <a:rPr lang="ro-RO" b="1" dirty="0"/>
              <a:t>A</a:t>
            </a:r>
            <a:r>
              <a:rPr lang="ro-RO" b="1" baseline="-25000" dirty="0"/>
              <a:t>∞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15AE2-8DD4-4FBC-AB54-97075B7AA5CB}"/>
              </a:ext>
            </a:extLst>
          </p:cNvPr>
          <p:cNvSpPr txBox="1"/>
          <p:nvPr/>
        </p:nvSpPr>
        <p:spPr>
          <a:xfrm>
            <a:off x="8524404" y="4943503"/>
            <a:ext cx="215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Stamine ceapă – </a:t>
            </a:r>
            <a:r>
              <a:rPr lang="ro-RO" b="1" dirty="0"/>
              <a:t>A</a:t>
            </a:r>
            <a:r>
              <a:rPr lang="ro-RO" b="1" baseline="-25000" dirty="0"/>
              <a:t>3+3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EBA4CF-1AA9-4672-8BE2-1514DAFFC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50" y="307731"/>
            <a:ext cx="2829096" cy="3997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37DE0-9FE1-424F-BED0-AA5A19235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68" y="307731"/>
            <a:ext cx="2861466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C341D-311C-460B-8DB1-227B39C0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Tipuri de așezare a carpelelor</a:t>
            </a:r>
          </a:p>
        </p:txBody>
      </p:sp>
    </p:spTree>
    <p:extLst>
      <p:ext uri="{BB962C8B-B14F-4D97-AF65-F5344CB8AC3E}">
        <p14:creationId xmlns:p14="http://schemas.microsoft.com/office/powerpoint/2010/main" val="339545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C072CA-0FE4-4133-9BE9-78F473D35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5" y="468977"/>
            <a:ext cx="10889431" cy="3539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5D802-A1E7-46D1-A3A7-F0C7B07A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Gineceul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totalitatea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carpelelor</a:t>
            </a:r>
            <a:b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Pistil =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ovar+stil+stigmat</a:t>
            </a:r>
            <a:b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1 pistil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poate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avea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unu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sau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mai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multe</a:t>
            </a:r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carpele</a:t>
            </a:r>
            <a:endParaRPr lang="en-US" sz="2800" kern="120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72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0F04B7-045F-4891-81B2-1AD69A07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65" y="229037"/>
            <a:ext cx="3529519" cy="105511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o-RO" sz="4000" b="1"/>
              <a:t>Structura florii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5744E-B2C6-4F66-A6AE-A9544DC1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62" y="1463499"/>
            <a:ext cx="9134431" cy="4966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B7A2C1-AE37-4AE5-9A12-A41DB3E31629}"/>
              </a:ext>
            </a:extLst>
          </p:cNvPr>
          <p:cNvSpPr txBox="1"/>
          <p:nvPr/>
        </p:nvSpPr>
        <p:spPr>
          <a:xfrm>
            <a:off x="7431931" y="5719864"/>
            <a:ext cx="1059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peduncul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05B32-E603-4A7A-889C-7F09AE0BA812}"/>
              </a:ext>
            </a:extLst>
          </p:cNvPr>
          <p:cNvSpPr txBox="1"/>
          <p:nvPr/>
        </p:nvSpPr>
        <p:spPr>
          <a:xfrm>
            <a:off x="4882875" y="5613646"/>
            <a:ext cx="11684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receptacul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71F98-58A0-49D0-A1CC-7360FEF1B2F6}"/>
              </a:ext>
            </a:extLst>
          </p:cNvPr>
          <p:cNvSpPr txBox="1"/>
          <p:nvPr/>
        </p:nvSpPr>
        <p:spPr>
          <a:xfrm>
            <a:off x="8738876" y="4902446"/>
            <a:ext cx="8946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sepale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5DA03-CC8F-4F84-A83A-631E4DFC7AE8}"/>
              </a:ext>
            </a:extLst>
          </p:cNvPr>
          <p:cNvSpPr txBox="1"/>
          <p:nvPr/>
        </p:nvSpPr>
        <p:spPr>
          <a:xfrm>
            <a:off x="2984621" y="4634591"/>
            <a:ext cx="8946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petale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7BD6E-16D1-4EAC-AC44-F50E73446636}"/>
              </a:ext>
            </a:extLst>
          </p:cNvPr>
          <p:cNvSpPr txBox="1"/>
          <p:nvPr/>
        </p:nvSpPr>
        <p:spPr>
          <a:xfrm>
            <a:off x="7177931" y="1614300"/>
            <a:ext cx="8804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stigmat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349C32-680A-4B71-9EDD-3684438F66D3}"/>
              </a:ext>
            </a:extLst>
          </p:cNvPr>
          <p:cNvSpPr txBox="1"/>
          <p:nvPr/>
        </p:nvSpPr>
        <p:spPr>
          <a:xfrm>
            <a:off x="7791150" y="2123133"/>
            <a:ext cx="8804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stil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9C814-A7E2-40C5-9D13-4A196553DAE7}"/>
              </a:ext>
            </a:extLst>
          </p:cNvPr>
          <p:cNvSpPr txBox="1"/>
          <p:nvPr/>
        </p:nvSpPr>
        <p:spPr>
          <a:xfrm>
            <a:off x="8316934" y="2517569"/>
            <a:ext cx="8804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ovare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E774A-85B5-48E4-B781-564C11033F6F}"/>
              </a:ext>
            </a:extLst>
          </p:cNvPr>
          <p:cNvSpPr txBox="1"/>
          <p:nvPr/>
        </p:nvSpPr>
        <p:spPr>
          <a:xfrm>
            <a:off x="6692033" y="5350532"/>
            <a:ext cx="8804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ovule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34F2A-9A18-4782-A28B-1C22FB0F803B}"/>
              </a:ext>
            </a:extLst>
          </p:cNvPr>
          <p:cNvSpPr txBox="1"/>
          <p:nvPr/>
        </p:nvSpPr>
        <p:spPr>
          <a:xfrm>
            <a:off x="8738876" y="1621202"/>
            <a:ext cx="8804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pistil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C26AD4-5B99-4F8F-A795-84FC6ED8E9A6}"/>
              </a:ext>
            </a:extLst>
          </p:cNvPr>
          <p:cNvSpPr txBox="1"/>
          <p:nvPr/>
        </p:nvSpPr>
        <p:spPr>
          <a:xfrm>
            <a:off x="4000621" y="2148237"/>
            <a:ext cx="9680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filament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8E60AC-119D-42DD-8AD5-CD54759D63A9}"/>
              </a:ext>
            </a:extLst>
          </p:cNvPr>
          <p:cNvSpPr txBox="1"/>
          <p:nvPr/>
        </p:nvSpPr>
        <p:spPr>
          <a:xfrm>
            <a:off x="4400851" y="1798966"/>
            <a:ext cx="8804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anteră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000CD-4A42-4A4E-9115-9F61D471926F}"/>
              </a:ext>
            </a:extLst>
          </p:cNvPr>
          <p:cNvSpPr txBox="1"/>
          <p:nvPr/>
        </p:nvSpPr>
        <p:spPr>
          <a:xfrm>
            <a:off x="3152778" y="1689231"/>
            <a:ext cx="9262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stamină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145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Reproducerea sexuată la plante</vt:lpstr>
      <vt:lpstr>Tipuri de flori</vt:lpstr>
      <vt:lpstr>Tipuri de simetrie</vt:lpstr>
      <vt:lpstr>Sepale sudate la floarea de cartof - K (5)  </vt:lpstr>
      <vt:lpstr>Petale</vt:lpstr>
      <vt:lpstr>Stamina</vt:lpstr>
      <vt:lpstr>Tipuri de așezare a carpelelor</vt:lpstr>
      <vt:lpstr>Gineceul = totalitatea carpelelor Pistil = ovar+stil+stigmat 1 pistil poate avea unu sau mai multe carpele</vt:lpstr>
      <vt:lpstr>Structura florii</vt:lpstr>
      <vt:lpstr>Polenizarea</vt:lpstr>
      <vt:lpstr>Aplicații -google: virtual flower formula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Oravetz</dc:creator>
  <cp:lastModifiedBy>Kinga Oravetz</cp:lastModifiedBy>
  <cp:revision>28</cp:revision>
  <dcterms:created xsi:type="dcterms:W3CDTF">2018-05-09T17:23:44Z</dcterms:created>
  <dcterms:modified xsi:type="dcterms:W3CDTF">2021-05-14T13:40:21Z</dcterms:modified>
</cp:coreProperties>
</file>